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86" r:id="rId5"/>
    <p:sldId id="259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</p:sldIdLst>
  <p:sldSz cx="18288000" cy="10287000"/>
  <p:notesSz cx="6858000" cy="9144000"/>
  <p:embeddedFontLst>
    <p:embeddedFont>
      <p:font typeface="Arial" panose="020B0604020202020204" pitchFamily="34" charset="0"/>
      <p:regular r:id="rId19"/>
    </p:embeddedFont>
    <p:embeddedFont>
      <p:font typeface="Arial Bold" panose="020B0802020202020204" pitchFamily="34" charset="77"/>
      <p:regular r:id="rId20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778" autoAdjust="0"/>
    <p:restoredTop sz="86420" autoAdjust="0"/>
  </p:normalViewPr>
  <p:slideViewPr>
    <p:cSldViewPr>
      <p:cViewPr varScale="1">
        <p:scale>
          <a:sx n="54" d="100"/>
          <a:sy n="54" d="100"/>
        </p:scale>
        <p:origin x="232" y="5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13.11.2023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6050050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0263387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4271499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047626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6951207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1926873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909170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055433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268746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496811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247355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012894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3149600" cy="13975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Arial"/>
                </a:rPr>
                <a:t>T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70925" y="5330550"/>
            <a:ext cx="9775950" cy="28037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99"/>
              </a:lnSpc>
            </a:pPr>
            <a:r>
              <a:rPr lang="en-US" sz="4999" dirty="0">
                <a:solidFill>
                  <a:srgbClr val="19264B"/>
                </a:solidFill>
                <a:latin typeface="Arial Bold"/>
                <a:ea typeface="Arial Bold"/>
              </a:rPr>
              <a:t>CUAI DSL </a:t>
            </a:r>
            <a:r>
              <a:rPr lang="en-US" sz="4999" dirty="0" err="1">
                <a:solidFill>
                  <a:srgbClr val="19264B"/>
                </a:solidFill>
                <a:latin typeface="Arial Bold"/>
                <a:ea typeface="Arial Bold"/>
              </a:rPr>
              <a:t>스터디</a:t>
            </a:r>
            <a:r>
              <a:rPr lang="en-US" sz="4999" dirty="0">
                <a:solidFill>
                  <a:srgbClr val="19264B"/>
                </a:solidFill>
                <a:latin typeface="Arial Bold"/>
                <a:ea typeface="Arial Bold"/>
              </a:rPr>
              <a:t> </a:t>
            </a:r>
            <a:r>
              <a:rPr lang="en-US" altLang="ko-KR" sz="4999" dirty="0">
                <a:solidFill>
                  <a:srgbClr val="19264B"/>
                </a:solidFill>
                <a:latin typeface="Arial Bold"/>
                <a:ea typeface="Arial Bold"/>
              </a:rPr>
              <a:t>3</a:t>
            </a:r>
            <a:r>
              <a:rPr lang="en-US" sz="4999" dirty="0">
                <a:solidFill>
                  <a:srgbClr val="19264B"/>
                </a:solidFill>
                <a:latin typeface="Arial Bold"/>
                <a:ea typeface="Arial Bold"/>
              </a:rPr>
              <a:t>팀</a:t>
            </a:r>
          </a:p>
          <a:p>
            <a:pPr algn="l">
              <a:lnSpc>
                <a:spcPts val="3863"/>
              </a:lnSpc>
            </a:pPr>
            <a:r>
              <a:rPr lang="en-US" sz="2799" dirty="0">
                <a:solidFill>
                  <a:srgbClr val="19264B"/>
                </a:solidFill>
                <a:latin typeface="Arial"/>
              </a:rPr>
              <a:t>2023.11.</a:t>
            </a:r>
            <a:r>
              <a:rPr lang="en-US" altLang="ko-KR" sz="2799" dirty="0">
                <a:solidFill>
                  <a:srgbClr val="19264B"/>
                </a:solidFill>
                <a:latin typeface="Arial"/>
              </a:rPr>
              <a:t>14</a:t>
            </a:r>
            <a:endParaRPr lang="en-US" sz="2799" dirty="0">
              <a:solidFill>
                <a:srgbClr val="19264B"/>
              </a:solidFill>
              <a:latin typeface="Arial"/>
            </a:endParaRPr>
          </a:p>
          <a:p>
            <a:pPr algn="l">
              <a:lnSpc>
                <a:spcPts val="3863"/>
              </a:lnSpc>
            </a:pPr>
            <a:endParaRPr lang="en-US" sz="2799" dirty="0">
              <a:solidFill>
                <a:srgbClr val="19264B"/>
              </a:solidFill>
              <a:latin typeface="Arial"/>
            </a:endParaRPr>
          </a:p>
          <a:p>
            <a:pPr algn="l">
              <a:lnSpc>
                <a:spcPts val="3863"/>
              </a:lnSpc>
            </a:pPr>
            <a:endParaRPr lang="en-US" sz="2799" dirty="0">
              <a:solidFill>
                <a:srgbClr val="19264B"/>
              </a:solidFill>
              <a:latin typeface="Arial"/>
            </a:endParaRPr>
          </a:p>
          <a:p>
            <a:pPr algn="l">
              <a:lnSpc>
                <a:spcPts val="3036"/>
              </a:lnSpc>
            </a:pPr>
            <a:r>
              <a:rPr lang="en-US" sz="2200" dirty="0" err="1">
                <a:solidFill>
                  <a:srgbClr val="19264B"/>
                </a:solidFill>
                <a:latin typeface="Arial"/>
                <a:ea typeface="Arial"/>
              </a:rPr>
              <a:t>발표자</a:t>
            </a:r>
            <a:r>
              <a:rPr lang="en-US" sz="2200" dirty="0">
                <a:solidFill>
                  <a:srgbClr val="19264B"/>
                </a:solidFill>
                <a:latin typeface="Arial"/>
                <a:ea typeface="Arial"/>
              </a:rPr>
              <a:t> : </a:t>
            </a:r>
            <a:r>
              <a:rPr lang="ko-KR" altLang="en-US" sz="2200" dirty="0">
                <a:solidFill>
                  <a:srgbClr val="19264B"/>
                </a:solidFill>
                <a:latin typeface="Arial"/>
                <a:ea typeface="Arial"/>
              </a:rPr>
              <a:t>김동우</a:t>
            </a:r>
            <a:endParaRPr lang="en-US" sz="2200" dirty="0">
              <a:solidFill>
                <a:srgbClr val="19264B"/>
              </a:solidFill>
              <a:latin typeface="Arial"/>
              <a:ea typeface="Arial"/>
            </a:endParaRPr>
          </a:p>
        </p:txBody>
      </p:sp>
      <p:sp>
        <p:nvSpPr>
          <p:cNvPr id="6" name="AutoShape 6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7" name="Freeform 7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활성화함수 계층 </a:t>
            </a:r>
            <a:r>
              <a:rPr lang="en-US" altLang="ko-KR" sz="4999" dirty="0">
                <a:solidFill>
                  <a:srgbClr val="19264B"/>
                </a:solidFill>
                <a:ea typeface="Arimo Bold"/>
              </a:rPr>
              <a:t>–</a:t>
            </a: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 </a:t>
            </a:r>
            <a:r>
              <a:rPr lang="en-US" altLang="ko-KR" sz="4999" dirty="0" err="1">
                <a:solidFill>
                  <a:srgbClr val="19264B"/>
                </a:solidFill>
                <a:ea typeface="Arimo Bold"/>
              </a:rPr>
              <a:t>ReLU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6A6556-C606-B7AD-EE28-25278E4503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2822" y="2130426"/>
            <a:ext cx="5615940" cy="2514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D19993-7DE8-6B42-FB47-02F6C5E33C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1468" y="1486501"/>
            <a:ext cx="6824284" cy="35236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F47A92-D541-3344-568B-FF853843F5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1400" y="4645026"/>
            <a:ext cx="12758340" cy="392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76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활성화함수 계층 </a:t>
            </a:r>
            <a:r>
              <a:rPr lang="en-US" altLang="ko-KR" sz="4999" dirty="0">
                <a:solidFill>
                  <a:srgbClr val="19264B"/>
                </a:solidFill>
                <a:ea typeface="Arimo Bold"/>
              </a:rPr>
              <a:t>–</a:t>
            </a: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 </a:t>
            </a:r>
            <a:r>
              <a:rPr lang="en-US" altLang="ko-KR" sz="4999" dirty="0">
                <a:solidFill>
                  <a:srgbClr val="19264B"/>
                </a:solidFill>
                <a:ea typeface="Arimo Bold"/>
              </a:rPr>
              <a:t>Sigmoid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02AA4D-E094-B223-2242-C5E45AC5F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1457650"/>
            <a:ext cx="5255857" cy="22287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9ED59C-46E8-A446-A579-B8DDCB9377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0200" y="3841750"/>
            <a:ext cx="8839200" cy="26034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D9C5B40-9BDD-34A3-D333-0CC58E6459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9374" y="6503181"/>
            <a:ext cx="14171361" cy="318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306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활성화함수 계층 </a:t>
            </a:r>
            <a:r>
              <a:rPr lang="en-US" altLang="ko-KR" sz="4999" dirty="0">
                <a:solidFill>
                  <a:srgbClr val="19264B"/>
                </a:solidFill>
                <a:ea typeface="Arimo Bold"/>
              </a:rPr>
              <a:t>–</a:t>
            </a: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 </a:t>
            </a:r>
            <a:r>
              <a:rPr lang="en-US" altLang="ko-KR" sz="4999" dirty="0">
                <a:solidFill>
                  <a:srgbClr val="19264B"/>
                </a:solidFill>
                <a:ea typeface="Arimo Bold"/>
              </a:rPr>
              <a:t>Sigmoid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D9C5B40-9BDD-34A3-D333-0CC58E645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200" y="2123633"/>
            <a:ext cx="14171361" cy="31834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250773-CD6F-ACFB-8039-33102D8C91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301" y="5973036"/>
            <a:ext cx="13169495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01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en-US" sz="4999" dirty="0">
                <a:solidFill>
                  <a:srgbClr val="19264B"/>
                </a:solidFill>
                <a:ea typeface="Arimo Bold"/>
              </a:rPr>
              <a:t>Affine </a:t>
            </a: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계층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F58308-B578-07E0-99D6-C50DF9AAF1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7192" y="2552700"/>
            <a:ext cx="13763350" cy="577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956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en-US" sz="4999" dirty="0">
                <a:solidFill>
                  <a:srgbClr val="19264B"/>
                </a:solidFill>
                <a:ea typeface="Arimo Bold"/>
              </a:rPr>
              <a:t>Affine </a:t>
            </a: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계층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BBB81D-F4A1-1C0E-77B8-A15BF40BE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1457650"/>
            <a:ext cx="12782404" cy="61301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DDF963-F99C-C4B8-C054-B6411859AC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775" y="7557925"/>
            <a:ext cx="5950975" cy="254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73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en-US" sz="4999" dirty="0" err="1">
                <a:solidFill>
                  <a:srgbClr val="19264B"/>
                </a:solidFill>
                <a:ea typeface="Arimo Bold"/>
              </a:rPr>
              <a:t>Softmax</a:t>
            </a:r>
            <a:r>
              <a:rPr lang="en-US" sz="4999" dirty="0">
                <a:solidFill>
                  <a:srgbClr val="19264B"/>
                </a:solidFill>
                <a:ea typeface="Arimo Bold"/>
              </a:rPr>
              <a:t>-with-Loss </a:t>
            </a: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계층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7EF3D3-F1E9-209F-77F2-5AB00E1C5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4259" y="2476500"/>
            <a:ext cx="15913455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4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en-US" sz="4999" dirty="0" err="1">
                <a:solidFill>
                  <a:srgbClr val="19264B"/>
                </a:solidFill>
                <a:ea typeface="Arimo Bold"/>
              </a:rPr>
              <a:t>Softmax</a:t>
            </a:r>
            <a:r>
              <a:rPr lang="en-US" sz="4999" dirty="0">
                <a:solidFill>
                  <a:srgbClr val="19264B"/>
                </a:solidFill>
                <a:ea typeface="Arimo Bold"/>
              </a:rPr>
              <a:t>-with-Loss </a:t>
            </a: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계층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B97210-99AD-AA64-43A0-0C88DEF75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1779155"/>
            <a:ext cx="10972800" cy="790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745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10" name="TextBox 10"/>
          <p:cNvSpPr txBox="1"/>
          <p:nvPr/>
        </p:nvSpPr>
        <p:spPr>
          <a:xfrm>
            <a:off x="2909375" y="619450"/>
            <a:ext cx="9775950" cy="888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20"/>
              </a:lnSpc>
            </a:pPr>
            <a:r>
              <a:rPr lang="en-US" sz="4000">
                <a:solidFill>
                  <a:srgbClr val="19264B"/>
                </a:solidFill>
                <a:ea typeface="Arimo"/>
              </a:rPr>
              <a:t>스터디원 소개 및 만남 인증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268200" y="3729000"/>
            <a:ext cx="4991100" cy="32316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ko-KR" altLang="en-US" sz="3500" dirty="0">
                <a:solidFill>
                  <a:srgbClr val="000000"/>
                </a:solidFill>
                <a:ea typeface="Arial"/>
              </a:rPr>
              <a:t>기계공학부 </a:t>
            </a:r>
            <a:r>
              <a:rPr lang="ko-KR" altLang="en-US" sz="3500" dirty="0" err="1">
                <a:solidFill>
                  <a:srgbClr val="000000"/>
                </a:solidFill>
                <a:ea typeface="Arial"/>
              </a:rPr>
              <a:t>추현구</a:t>
            </a:r>
            <a:r>
              <a:rPr lang="en-US" sz="3500" dirty="0">
                <a:solidFill>
                  <a:srgbClr val="000000"/>
                </a:solidFill>
                <a:ea typeface="Arial"/>
              </a:rPr>
              <a:t> </a:t>
            </a:r>
          </a:p>
          <a:p>
            <a:pPr algn="l">
              <a:lnSpc>
                <a:spcPts val="4200"/>
              </a:lnSpc>
            </a:pPr>
            <a:endParaRPr lang="en-US" sz="3500" dirty="0">
              <a:solidFill>
                <a:srgbClr val="000000"/>
              </a:solidFill>
              <a:ea typeface="Arial"/>
            </a:endParaRPr>
          </a:p>
          <a:p>
            <a:pPr algn="l">
              <a:lnSpc>
                <a:spcPts val="4200"/>
              </a:lnSpc>
            </a:pPr>
            <a:r>
              <a:rPr lang="en-US" sz="3500" dirty="0" err="1">
                <a:solidFill>
                  <a:srgbClr val="000000"/>
                </a:solidFill>
                <a:ea typeface="Arial"/>
              </a:rPr>
              <a:t>소프트웨어학부</a:t>
            </a:r>
            <a:r>
              <a:rPr lang="en-US" sz="3500" dirty="0">
                <a:solidFill>
                  <a:srgbClr val="000000"/>
                </a:solidFill>
                <a:ea typeface="Arial"/>
              </a:rPr>
              <a:t> </a:t>
            </a:r>
            <a:r>
              <a:rPr lang="ko-KR" altLang="en-US" sz="3500" dirty="0">
                <a:solidFill>
                  <a:srgbClr val="000000"/>
                </a:solidFill>
                <a:ea typeface="Arial"/>
              </a:rPr>
              <a:t>김동우</a:t>
            </a:r>
            <a:endParaRPr lang="en-US" sz="3500" dirty="0">
              <a:solidFill>
                <a:srgbClr val="000000"/>
              </a:solidFill>
              <a:ea typeface="Arial"/>
            </a:endParaRPr>
          </a:p>
          <a:p>
            <a:pPr algn="l">
              <a:lnSpc>
                <a:spcPts val="4200"/>
              </a:lnSpc>
            </a:pPr>
            <a:endParaRPr lang="en-US" sz="3500" dirty="0">
              <a:solidFill>
                <a:srgbClr val="000000"/>
              </a:solidFill>
              <a:ea typeface="Arial"/>
            </a:endParaRPr>
          </a:p>
          <a:p>
            <a:pPr algn="l">
              <a:lnSpc>
                <a:spcPts val="4200"/>
              </a:lnSpc>
            </a:pP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</a:rPr>
              <a:t>AI학과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ko-KR" altLang="en-US" sz="3500" dirty="0">
                <a:solidFill>
                  <a:srgbClr val="000000"/>
                </a:solidFill>
                <a:latin typeface="Arial"/>
                <a:ea typeface="Arial"/>
              </a:rPr>
              <a:t>최시우</a:t>
            </a:r>
            <a:endParaRPr lang="en-US" sz="3500" dirty="0">
              <a:solidFill>
                <a:srgbClr val="000000"/>
              </a:solidFill>
              <a:latin typeface="Arial"/>
              <a:ea typeface="Arial"/>
            </a:endParaRPr>
          </a:p>
          <a:p>
            <a:pPr algn="l">
              <a:lnSpc>
                <a:spcPts val="4200"/>
              </a:lnSpc>
            </a:pPr>
            <a:endParaRPr lang="en-US" sz="3500" dirty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F64AB3-D8E3-FECD-91C1-C4B4C3A54469}"/>
              </a:ext>
            </a:extLst>
          </p:cNvPr>
          <p:cNvSpPr txBox="1"/>
          <p:nvPr/>
        </p:nvSpPr>
        <p:spPr>
          <a:xfrm>
            <a:off x="4572000" y="4926830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KR" dirty="0"/>
          </a:p>
        </p:txBody>
      </p:sp>
      <p:pic>
        <p:nvPicPr>
          <p:cNvPr id="16" name="Picture 15" descr="A screenshot of a video call&#10;&#10;Description automatically generated">
            <a:extLst>
              <a:ext uri="{FF2B5EF4-FFF2-40B4-BE49-F238E27FC236}">
                <a16:creationId xmlns:a16="http://schemas.microsoft.com/office/drawing/2014/main" id="{1B2BA3B1-F4A0-1A52-4FB2-5F1BA31765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835" y="2444473"/>
            <a:ext cx="5327165" cy="570337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6" name="TextBox 6"/>
          <p:cNvSpPr txBox="1"/>
          <p:nvPr/>
        </p:nvSpPr>
        <p:spPr>
          <a:xfrm>
            <a:off x="2909375" y="619450"/>
            <a:ext cx="9775950" cy="888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20"/>
              </a:lnSpc>
            </a:pPr>
            <a:r>
              <a:rPr lang="en-US" sz="4000">
                <a:solidFill>
                  <a:srgbClr val="19264B"/>
                </a:solidFill>
                <a:ea typeface="Arimo"/>
              </a:rPr>
              <a:t>목차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913386" y="2101575"/>
            <a:ext cx="9775950" cy="8086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>
              <a:lnSpc>
                <a:spcPts val="7959"/>
              </a:lnSpc>
              <a:buFont typeface="Arial"/>
              <a:buChar char="•"/>
            </a:pPr>
            <a:r>
              <a:rPr lang="ko-KR" altLang="en-US" sz="3999" spc="63" dirty="0">
                <a:solidFill>
                  <a:srgbClr val="19264B"/>
                </a:solidFill>
                <a:ea typeface="Arimo"/>
              </a:rPr>
              <a:t>계산 그래프</a:t>
            </a:r>
            <a:endParaRPr lang="en-US" altLang="ko-KR" sz="3999" spc="63" dirty="0">
              <a:solidFill>
                <a:srgbClr val="19264B"/>
              </a:solidFill>
              <a:ea typeface="Arimo"/>
            </a:endParaRPr>
          </a:p>
          <a:p>
            <a:pPr marL="863599" lvl="1" indent="-431800">
              <a:lnSpc>
                <a:spcPts val="7959"/>
              </a:lnSpc>
              <a:buFont typeface="Arial"/>
              <a:buChar char="•"/>
            </a:pPr>
            <a:r>
              <a:rPr lang="ko-KR" altLang="en-US" sz="3999" spc="63" dirty="0">
                <a:solidFill>
                  <a:srgbClr val="19264B"/>
                </a:solidFill>
                <a:ea typeface="Arimo"/>
              </a:rPr>
              <a:t>연쇄법칙</a:t>
            </a:r>
            <a:endParaRPr lang="en-US" altLang="ko-KR" sz="3999" spc="63" dirty="0">
              <a:solidFill>
                <a:srgbClr val="19264B"/>
              </a:solidFill>
              <a:ea typeface="Arimo"/>
            </a:endParaRPr>
          </a:p>
          <a:p>
            <a:pPr marL="863599" lvl="1" indent="-431800">
              <a:lnSpc>
                <a:spcPts val="7959"/>
              </a:lnSpc>
              <a:buFont typeface="Arial"/>
              <a:buChar char="•"/>
            </a:pPr>
            <a:r>
              <a:rPr lang="ko-KR" altLang="en-US" sz="3999" spc="63" dirty="0" err="1">
                <a:solidFill>
                  <a:srgbClr val="19264B"/>
                </a:solidFill>
                <a:ea typeface="Arimo"/>
              </a:rPr>
              <a:t>역전파</a:t>
            </a:r>
            <a:endParaRPr lang="en-US" altLang="ko-KR" sz="3999" spc="63" dirty="0">
              <a:solidFill>
                <a:srgbClr val="19264B"/>
              </a:solidFill>
              <a:ea typeface="Arimo"/>
            </a:endParaRPr>
          </a:p>
          <a:p>
            <a:pPr marL="863599" lvl="1" indent="-431800">
              <a:lnSpc>
                <a:spcPts val="7959"/>
              </a:lnSpc>
              <a:buFont typeface="Arial"/>
              <a:buChar char="•"/>
            </a:pPr>
            <a:r>
              <a:rPr lang="ko-KR" altLang="en-US" sz="3999" spc="63" dirty="0">
                <a:solidFill>
                  <a:srgbClr val="19264B"/>
                </a:solidFill>
                <a:ea typeface="Arimo"/>
              </a:rPr>
              <a:t>활성화함수 계층</a:t>
            </a:r>
            <a:endParaRPr lang="en-US" altLang="ko-KR" sz="3999" spc="63" dirty="0">
              <a:solidFill>
                <a:srgbClr val="19264B"/>
              </a:solidFill>
              <a:ea typeface="Arimo"/>
            </a:endParaRPr>
          </a:p>
          <a:p>
            <a:pPr marL="863599" lvl="1" indent="-431800">
              <a:lnSpc>
                <a:spcPts val="7959"/>
              </a:lnSpc>
              <a:buFont typeface="Arial"/>
              <a:buChar char="•"/>
            </a:pPr>
            <a:r>
              <a:rPr lang="en-US" altLang="ko-KR" sz="3999" spc="63" dirty="0">
                <a:solidFill>
                  <a:srgbClr val="19264B"/>
                </a:solidFill>
                <a:ea typeface="Arimo"/>
              </a:rPr>
              <a:t>Affine</a:t>
            </a:r>
            <a:r>
              <a:rPr lang="ko-KR" altLang="en-US" sz="3999" spc="63" dirty="0">
                <a:solidFill>
                  <a:srgbClr val="19264B"/>
                </a:solidFill>
                <a:ea typeface="Arimo"/>
              </a:rPr>
              <a:t> 계층</a:t>
            </a:r>
            <a:endParaRPr lang="en-US" altLang="ko-KR" sz="3999" spc="63" dirty="0">
              <a:solidFill>
                <a:srgbClr val="19264B"/>
              </a:solidFill>
              <a:ea typeface="Arimo"/>
            </a:endParaRPr>
          </a:p>
          <a:p>
            <a:pPr marL="863599" lvl="1" indent="-431800">
              <a:lnSpc>
                <a:spcPts val="7959"/>
              </a:lnSpc>
              <a:buFont typeface="Arial"/>
              <a:buChar char="•"/>
            </a:pPr>
            <a:r>
              <a:rPr lang="en-US" altLang="ko-KR" sz="3999" spc="63" dirty="0" err="1">
                <a:solidFill>
                  <a:srgbClr val="19264B"/>
                </a:solidFill>
                <a:ea typeface="Arimo"/>
              </a:rPr>
              <a:t>Softmax</a:t>
            </a:r>
            <a:r>
              <a:rPr lang="en-US" altLang="ko-KR" sz="3999" spc="63" dirty="0">
                <a:solidFill>
                  <a:srgbClr val="19264B"/>
                </a:solidFill>
                <a:ea typeface="Arimo"/>
              </a:rPr>
              <a:t>-with-Loss</a:t>
            </a:r>
            <a:r>
              <a:rPr lang="ko-KR" altLang="en-US" sz="3999" spc="63" dirty="0">
                <a:solidFill>
                  <a:srgbClr val="19264B"/>
                </a:solidFill>
                <a:ea typeface="Arimo"/>
              </a:rPr>
              <a:t> 계층</a:t>
            </a:r>
            <a:endParaRPr lang="en-US" altLang="ko-KR" sz="3999" spc="63" dirty="0">
              <a:solidFill>
                <a:srgbClr val="19264B"/>
              </a:solidFill>
              <a:ea typeface="Arimo"/>
            </a:endParaRPr>
          </a:p>
          <a:p>
            <a:pPr marL="863599" lvl="1" indent="-431800">
              <a:lnSpc>
                <a:spcPts val="7959"/>
              </a:lnSpc>
              <a:buFont typeface="Arial"/>
              <a:buChar char="•"/>
            </a:pPr>
            <a:endParaRPr lang="en-US" sz="3999" spc="63" dirty="0">
              <a:solidFill>
                <a:srgbClr val="19264B"/>
              </a:solidFill>
              <a:ea typeface="Arimo"/>
            </a:endParaRPr>
          </a:p>
          <a:p>
            <a:pPr algn="l">
              <a:lnSpc>
                <a:spcPts val="7959"/>
              </a:lnSpc>
            </a:pPr>
            <a:endParaRPr lang="en-US" sz="3999" spc="63" dirty="0">
              <a:solidFill>
                <a:srgbClr val="19264B"/>
              </a:solidFill>
              <a:ea typeface="Arim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계산그래프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8E4BCE-F0B6-0ECF-330D-D40641DB0B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0608"/>
          <a:stretch/>
        </p:blipFill>
        <p:spPr>
          <a:xfrm>
            <a:off x="3200400" y="1562100"/>
            <a:ext cx="12894068" cy="16017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E113E1-3FB5-2657-0B51-2DE6975FE4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791"/>
          <a:stretch/>
        </p:blipFill>
        <p:spPr>
          <a:xfrm>
            <a:off x="3581399" y="3163845"/>
            <a:ext cx="12695369" cy="4896624"/>
          </a:xfrm>
          <a:prstGeom prst="rect">
            <a:avLst/>
          </a:prstGeom>
        </p:spPr>
      </p:pic>
      <p:sp>
        <p:nvSpPr>
          <p:cNvPr id="16" name="Right Arrow 15">
            <a:extLst>
              <a:ext uri="{FF2B5EF4-FFF2-40B4-BE49-F238E27FC236}">
                <a16:creationId xmlns:a16="http://schemas.microsoft.com/office/drawing/2014/main" id="{8434BC94-FE17-64DA-1E18-7048AE33CE42}"/>
              </a:ext>
            </a:extLst>
          </p:cNvPr>
          <p:cNvSpPr/>
          <p:nvPr/>
        </p:nvSpPr>
        <p:spPr>
          <a:xfrm>
            <a:off x="4222898" y="8153399"/>
            <a:ext cx="3200400" cy="194310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5AB890-F196-0E41-A1BB-AEC25B11AE54}"/>
              </a:ext>
            </a:extLst>
          </p:cNvPr>
          <p:cNvSpPr txBox="1"/>
          <p:nvPr/>
        </p:nvSpPr>
        <p:spPr>
          <a:xfrm>
            <a:off x="4641998" y="8663284"/>
            <a:ext cx="236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err="1"/>
              <a:t>순전파</a:t>
            </a:r>
            <a:endParaRPr lang="en-KR" sz="5400" dirty="0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DA41DC1D-A1E4-A898-5F0C-75238B6620EF}"/>
              </a:ext>
            </a:extLst>
          </p:cNvPr>
          <p:cNvSpPr/>
          <p:nvPr/>
        </p:nvSpPr>
        <p:spPr>
          <a:xfrm rot="10800000">
            <a:off x="8704522" y="8153399"/>
            <a:ext cx="3200400" cy="194310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0732E0-8129-0293-2C4C-4553720AA27C}"/>
              </a:ext>
            </a:extLst>
          </p:cNvPr>
          <p:cNvSpPr txBox="1"/>
          <p:nvPr/>
        </p:nvSpPr>
        <p:spPr>
          <a:xfrm>
            <a:off x="9296400" y="8678194"/>
            <a:ext cx="236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err="1"/>
              <a:t>역전파</a:t>
            </a:r>
            <a:endParaRPr lang="en-KR" sz="5400" dirty="0"/>
          </a:p>
        </p:txBody>
      </p:sp>
    </p:spTree>
    <p:extLst>
      <p:ext uri="{BB962C8B-B14F-4D97-AF65-F5344CB8AC3E}">
        <p14:creationId xmlns:p14="http://schemas.microsoft.com/office/powerpoint/2010/main" val="1981834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계산그래프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1D7089-B9F3-6ABB-4043-CC5424C18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2566" y="1485900"/>
            <a:ext cx="13938751" cy="6405463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D15208-EAAB-704C-15D5-532246260FD8}"/>
              </a:ext>
            </a:extLst>
          </p:cNvPr>
          <p:cNvCxnSpPr/>
          <p:nvPr/>
        </p:nvCxnSpPr>
        <p:spPr>
          <a:xfrm>
            <a:off x="7543800" y="6438900"/>
            <a:ext cx="3276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629F25F-0D70-2A1F-2A7A-27103264B5C6}"/>
              </a:ext>
            </a:extLst>
          </p:cNvPr>
          <p:cNvCxnSpPr/>
          <p:nvPr/>
        </p:nvCxnSpPr>
        <p:spPr>
          <a:xfrm>
            <a:off x="5791200" y="7353300"/>
            <a:ext cx="6172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9">
            <a:extLst>
              <a:ext uri="{FF2B5EF4-FFF2-40B4-BE49-F238E27FC236}">
                <a16:creationId xmlns:a16="http://schemas.microsoft.com/office/drawing/2014/main" id="{B572A986-08D5-05FC-7654-8A3A1D642F16}"/>
              </a:ext>
            </a:extLst>
          </p:cNvPr>
          <p:cNvSpPr txBox="1"/>
          <p:nvPr/>
        </p:nvSpPr>
        <p:spPr>
          <a:xfrm>
            <a:off x="2932566" y="8267700"/>
            <a:ext cx="6499316" cy="2073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140"/>
              </a:lnSpc>
              <a:buFont typeface="Arial"/>
              <a:buChar char="•"/>
            </a:pPr>
            <a:r>
              <a:rPr lang="ko-KR" altLang="en-US" sz="3000" dirty="0">
                <a:solidFill>
                  <a:srgbClr val="19264B"/>
                </a:solidFill>
                <a:ea typeface="Arimo"/>
              </a:rPr>
              <a:t>국소적 계산</a:t>
            </a:r>
            <a:endParaRPr lang="en-US" altLang="ko-KR" sz="3000" dirty="0">
              <a:solidFill>
                <a:srgbClr val="19264B"/>
              </a:solidFill>
              <a:ea typeface="Arimo"/>
            </a:endParaRPr>
          </a:p>
          <a:p>
            <a:pPr marL="647700" lvl="1" indent="-323850">
              <a:lnSpc>
                <a:spcPts val="4140"/>
              </a:lnSpc>
              <a:buFont typeface="Arial"/>
              <a:buChar char="•"/>
            </a:pPr>
            <a:r>
              <a:rPr lang="ko-KR" altLang="en-US" sz="3000" dirty="0">
                <a:solidFill>
                  <a:srgbClr val="19264B"/>
                </a:solidFill>
                <a:ea typeface="Arimo"/>
              </a:rPr>
              <a:t>중간 계산결과 보관</a:t>
            </a:r>
            <a:endParaRPr lang="en-US" altLang="ko-KR" sz="3000" dirty="0">
              <a:solidFill>
                <a:srgbClr val="19264B"/>
              </a:solidFill>
              <a:ea typeface="Arimo"/>
            </a:endParaRPr>
          </a:p>
          <a:p>
            <a:pPr marL="647700" lvl="1" indent="-323850">
              <a:lnSpc>
                <a:spcPts val="4140"/>
              </a:lnSpc>
              <a:buFont typeface="Arial"/>
              <a:buChar char="•"/>
            </a:pPr>
            <a:endParaRPr lang="en-US" sz="3000" dirty="0">
              <a:solidFill>
                <a:srgbClr val="19264B"/>
              </a:solidFill>
              <a:ea typeface="Arimo"/>
            </a:endParaRPr>
          </a:p>
          <a:p>
            <a:pPr>
              <a:lnSpc>
                <a:spcPts val="4140"/>
              </a:lnSpc>
            </a:pPr>
            <a:endParaRPr lang="en-US" sz="3000" dirty="0">
              <a:solidFill>
                <a:srgbClr val="19264B"/>
              </a:solidFill>
              <a:ea typeface="Arim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계산그래프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4A13F141-120A-5A39-DE11-D0E5E4E8CE08}"/>
              </a:ext>
            </a:extLst>
          </p:cNvPr>
          <p:cNvSpPr txBox="1"/>
          <p:nvPr/>
        </p:nvSpPr>
        <p:spPr>
          <a:xfrm>
            <a:off x="3124200" y="8191500"/>
            <a:ext cx="6499316" cy="1021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140"/>
              </a:lnSpc>
              <a:buFont typeface="Arial"/>
              <a:buChar char="•"/>
            </a:pPr>
            <a:r>
              <a:rPr lang="ko-KR" altLang="en-US" sz="3000" dirty="0">
                <a:solidFill>
                  <a:srgbClr val="19264B"/>
                </a:solidFill>
                <a:ea typeface="Arimo"/>
              </a:rPr>
              <a:t>역전파를 통한 효율적인 미분 계산</a:t>
            </a:r>
            <a:endParaRPr lang="en-US" sz="3000" dirty="0">
              <a:solidFill>
                <a:srgbClr val="19264B"/>
              </a:solidFill>
              <a:ea typeface="Arimo"/>
            </a:endParaRPr>
          </a:p>
          <a:p>
            <a:pPr>
              <a:lnSpc>
                <a:spcPts val="4140"/>
              </a:lnSpc>
            </a:pPr>
            <a:endParaRPr lang="en-US" sz="3000" dirty="0">
              <a:solidFill>
                <a:srgbClr val="19264B"/>
              </a:solidFill>
              <a:ea typeface="Arimo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CEDAA2-AE02-18D5-54DB-A89F78EE2C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4017" y="2476500"/>
            <a:ext cx="13437647" cy="51185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ED8FCA-31A3-6041-5EBB-EC3C6F8D35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800" y="1672564"/>
            <a:ext cx="7010400" cy="95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059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연쇄 법칙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4A13F141-120A-5A39-DE11-D0E5E4E8CE08}"/>
              </a:ext>
            </a:extLst>
          </p:cNvPr>
          <p:cNvSpPr txBox="1"/>
          <p:nvPr/>
        </p:nvSpPr>
        <p:spPr>
          <a:xfrm>
            <a:off x="3352800" y="8724900"/>
            <a:ext cx="10668000" cy="492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>
              <a:lnSpc>
                <a:spcPts val="4140"/>
              </a:lnSpc>
              <a:buFont typeface="Arial"/>
              <a:buChar char="•"/>
            </a:pPr>
            <a:r>
              <a:rPr lang="ko-KR" altLang="en-US" sz="3000" dirty="0">
                <a:solidFill>
                  <a:srgbClr val="19264B"/>
                </a:solidFill>
                <a:ea typeface="Arimo"/>
              </a:rPr>
              <a:t>신호 </a:t>
            </a:r>
            <a:r>
              <a:rPr lang="en-US" altLang="ko-KR" sz="3000" dirty="0">
                <a:solidFill>
                  <a:srgbClr val="19264B"/>
                </a:solidFill>
                <a:ea typeface="Arimo"/>
              </a:rPr>
              <a:t>E</a:t>
            </a:r>
            <a:r>
              <a:rPr lang="ko-KR" altLang="en-US" sz="3000" dirty="0">
                <a:solidFill>
                  <a:srgbClr val="19264B"/>
                </a:solidFill>
                <a:ea typeface="Arimo"/>
              </a:rPr>
              <a:t>에 노드의 국소적 미분을 곱한다음 다음 노드로 전달</a:t>
            </a:r>
            <a:endParaRPr lang="en-US" sz="3000" dirty="0">
              <a:solidFill>
                <a:srgbClr val="19264B"/>
              </a:solidFill>
              <a:ea typeface="Arimo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B8A574-D507-AAFC-12FC-27D1F106C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2056849"/>
            <a:ext cx="1981200" cy="762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651AED-CC15-B49E-9965-219E9AAD48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400" y="2786029"/>
            <a:ext cx="10122976" cy="29997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22B97D7-7762-7921-B57E-D65AE76B23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1950" y="5785821"/>
            <a:ext cx="2778554" cy="18922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2C66D62-1A87-9F92-76A3-3B4B727C52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0" y="5645551"/>
            <a:ext cx="4215232" cy="216535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B1D3DDC-5DB1-8C34-AA71-04D6E84E05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2200" y="6065606"/>
            <a:ext cx="7120535" cy="153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57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ko-KR" altLang="en-US" sz="4999" dirty="0">
                <a:solidFill>
                  <a:srgbClr val="19264B"/>
                </a:solidFill>
                <a:ea typeface="Arimo Bold"/>
              </a:rPr>
              <a:t>연쇄 법칙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18CF60-8518-22D5-B11A-10FBD809AC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8547" y="1462488"/>
            <a:ext cx="9679419" cy="44430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A1A246-5245-C902-ACEB-EBD8C5004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375" y="5686535"/>
            <a:ext cx="7772400" cy="467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871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75900"/>
            <a:ext cx="2362200" cy="10438800"/>
            <a:chOff x="0" y="0"/>
            <a:chExt cx="3149600" cy="1391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600" cy="13918437"/>
            </a:xfrm>
            <a:custGeom>
              <a:avLst/>
              <a:gdLst/>
              <a:ahLst/>
              <a:cxnLst/>
              <a:rect l="l" t="t" r="r" b="b"/>
              <a:pathLst>
                <a:path w="3149600" h="13918437">
                  <a:moveTo>
                    <a:pt x="0" y="0"/>
                  </a:moveTo>
                  <a:lnTo>
                    <a:pt x="3149600" y="0"/>
                  </a:lnTo>
                  <a:lnTo>
                    <a:pt x="3149600" y="13918437"/>
                  </a:lnTo>
                  <a:lnTo>
                    <a:pt x="0" y="13918437"/>
                  </a:lnTo>
                  <a:close/>
                </a:path>
              </a:pathLst>
            </a:custGeom>
            <a:solidFill>
              <a:srgbClr val="19264B"/>
            </a:solidFill>
          </p:spPr>
          <p:txBody>
            <a:bodyPr/>
            <a:lstStyle/>
            <a:p>
              <a:endParaRPr lang="en-KR"/>
            </a:p>
          </p:txBody>
        </p:sp>
      </p:grpSp>
      <p:sp>
        <p:nvSpPr>
          <p:cNvPr id="4" name="AutoShape 4"/>
          <p:cNvSpPr/>
          <p:nvPr/>
        </p:nvSpPr>
        <p:spPr>
          <a:xfrm rot="5341141">
            <a:off x="-1879676" y="2101575"/>
            <a:ext cx="4450852" cy="0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R"/>
          </a:p>
        </p:txBody>
      </p:sp>
      <p:sp>
        <p:nvSpPr>
          <p:cNvPr id="5" name="Freeform 5"/>
          <p:cNvSpPr/>
          <p:nvPr/>
        </p:nvSpPr>
        <p:spPr>
          <a:xfrm rot="5400000">
            <a:off x="-1857400" y="6143300"/>
            <a:ext cx="6076950" cy="2362200"/>
          </a:xfrm>
          <a:custGeom>
            <a:avLst/>
            <a:gdLst/>
            <a:ahLst/>
            <a:cxnLst/>
            <a:rect l="l" t="t" r="r" b="b"/>
            <a:pathLst>
              <a:path w="6076950" h="2362200">
                <a:moveTo>
                  <a:pt x="0" y="0"/>
                </a:moveTo>
                <a:lnTo>
                  <a:pt x="6076950" y="0"/>
                </a:lnTo>
                <a:lnTo>
                  <a:pt x="60769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R"/>
          </a:p>
        </p:txBody>
      </p:sp>
      <p:sp>
        <p:nvSpPr>
          <p:cNvPr id="8" name="TextBox 8"/>
          <p:cNvSpPr txBox="1"/>
          <p:nvPr/>
        </p:nvSpPr>
        <p:spPr>
          <a:xfrm>
            <a:off x="2909375" y="600400"/>
            <a:ext cx="977595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6" lvl="1" indent="-539748" algn="l">
              <a:lnSpc>
                <a:spcPts val="6899"/>
              </a:lnSpc>
              <a:buFont typeface="Arial"/>
              <a:buChar char="•"/>
            </a:pPr>
            <a:r>
              <a:rPr lang="ko-KR" altLang="en-US" sz="4999" dirty="0" err="1">
                <a:solidFill>
                  <a:srgbClr val="19264B"/>
                </a:solidFill>
                <a:ea typeface="Arimo Bold"/>
              </a:rPr>
              <a:t>역전파</a:t>
            </a:r>
            <a:endParaRPr lang="en-US" sz="4999" dirty="0">
              <a:solidFill>
                <a:srgbClr val="19264B"/>
              </a:solidFill>
              <a:ea typeface="Arimo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3163B9-4862-7ABF-6007-8F76B2310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1569394"/>
            <a:ext cx="9098062" cy="41837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BBAD7C-5868-8DBE-2677-2260E4E47E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3800" y="5842786"/>
            <a:ext cx="7772400" cy="378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829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115</Words>
  <Application>Microsoft Macintosh PowerPoint</Application>
  <PresentationFormat>Custom</PresentationFormat>
  <Paragraphs>70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스터디 발표용 템플릿 (1).pptx의 사본</dc:title>
  <cp:lastModifiedBy>동우 김</cp:lastModifiedBy>
  <cp:revision>22</cp:revision>
  <dcterms:created xsi:type="dcterms:W3CDTF">2006-08-16T00:00:00Z</dcterms:created>
  <dcterms:modified xsi:type="dcterms:W3CDTF">2023-11-13T15:01:37Z</dcterms:modified>
  <dc:identifier>DAFzYFd9-q4</dc:identifier>
</cp:coreProperties>
</file>

<file path=docProps/thumbnail.jpeg>
</file>